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5" r:id="rId9"/>
    <p:sldId id="263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61" d="100"/>
          <a:sy n="61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B4125-010D-4631-BFDD-A0F0C719CACD}" type="datetimeFigureOut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51826-F204-47E1-8905-F3A536111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DADE8-8116-4A58-A02E-39606929988E}" type="datetimeFigureOut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7DC2A-770F-4C72-91BE-2963948CC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2DD67-FC81-4509-943B-05A8AF2E546F}" type="datetimeFigureOut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FA1B8-353C-49B4-B432-2BD9E2414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23A88-D431-491A-9CC1-70F583402AFB}" type="datetimeFigureOut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9AD16-F017-4624-BE41-8A58671D4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AE955-2728-45C6-B7B0-EAA17447A217}" type="datetimeFigureOut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911FC-B4BC-4654-B68D-1DB46F373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DB97F-DA6F-4D6D-BAF5-D3D02000F1E4}" type="datetimeFigureOut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4FFC9-C9B4-4CD7-99C2-6D6E9883A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3B0CE-E900-4D46-96AA-F2E8EC6B6661}" type="datetimeFigureOut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D580E-8081-429C-BAAC-701A765E3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ADB4F-74CD-45E5-AE44-395F51417D36}" type="datetimeFigureOut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099CC-33C6-4C01-9F10-2AB805C1B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58F31-673D-4006-9FC0-430D867481E3}" type="datetimeFigureOut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DDD08-2D8C-497F-9486-F7BCF7EDA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7839D-E5E9-43F3-BE36-A5A234E3BDFD}" type="datetimeFigureOut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B2EA9-523C-459A-9C46-1771A7DC5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E528B-B12E-4B03-9216-04D460E9A1FA}" type="datetimeFigureOut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07AD-BD1F-4D79-8131-C7DAC51D4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948C9E-6213-4781-83C3-3AE8303FE8DD}" type="datetimeFigureOut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2AB6D2-2703-454E-8116-53F709EE7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foodsafety.gov/" TargetMode="External"/><Relationship Id="rId4" Type="http://schemas.openxmlformats.org/officeDocument/2006/relationships/hyperlink" Target="http://www.fda.gov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0" y="1882775"/>
            <a:ext cx="9144000" cy="1470025"/>
          </a:xfrm>
        </p:spPr>
        <p:txBody>
          <a:bodyPr/>
          <a:lstStyle/>
          <a:p>
            <a:r>
              <a:rPr lang="en-US" sz="7200" smtClean="0">
                <a:solidFill>
                  <a:srgbClr val="000099"/>
                </a:solidFill>
              </a:rPr>
              <a:t>FDA: Food Safety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9144000" cy="17526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Charlotte A. Christin</a:t>
            </a:r>
          </a:p>
          <a:p>
            <a:r>
              <a:rPr lang="en-US" smtClean="0">
                <a:solidFill>
                  <a:srgbClr val="FF0000"/>
                </a:solidFill>
              </a:rPr>
              <a:t>Senior Policy Advisor</a:t>
            </a:r>
          </a:p>
          <a:p>
            <a:r>
              <a:rPr lang="en-US" smtClean="0">
                <a:solidFill>
                  <a:srgbClr val="FF0000"/>
                </a:solidFill>
              </a:rPr>
              <a:t>U.S. Food and Drug Administration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381000" y="5257800"/>
            <a:ext cx="297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</a:rPr>
              <a:t>Sponsors</a:t>
            </a:r>
          </a:p>
        </p:txBody>
      </p:sp>
      <p:pic>
        <p:nvPicPr>
          <p:cNvPr id="13316" name="Picture 8" descr="logosforp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521325"/>
            <a:ext cx="84582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 descr="C:\Users\jdashiell\AppData\Local\Microsoft\Windows\Temporary Internet Files\Content.Outlook\ROOUEU2V\WSC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381000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Box 4"/>
          <p:cNvSpPr txBox="1">
            <a:spLocks noChangeArrowheads="1"/>
          </p:cNvSpPr>
          <p:nvPr/>
        </p:nvSpPr>
        <p:spPr bwMode="auto">
          <a:xfrm>
            <a:off x="152400" y="152400"/>
            <a:ext cx="868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2011 World Seafood Congress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3" descr="WSC 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0"/>
            <a:ext cx="9636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1524000" y="57912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2011 World Seafood Congress, October 3-5, 2011, Washington, D.C. </a:t>
            </a: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/>
          <a:srcRect l="10947" t="15659" r="11176" b="10126"/>
          <a:stretch>
            <a:fillRect/>
          </a:stretch>
        </p:blipFill>
        <p:spPr bwMode="auto">
          <a:xfrm>
            <a:off x="76200" y="152400"/>
            <a:ext cx="9067800" cy="525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4200" smtClean="0"/>
              <a:t>FSMA: Challenges and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34290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sz="1000" smtClean="0"/>
          </a:p>
          <a:p>
            <a:r>
              <a:rPr lang="en-US" sz="3600" smtClean="0">
                <a:solidFill>
                  <a:srgbClr val="FF0000"/>
                </a:solidFill>
              </a:rPr>
              <a:t>50 rules/guidance/reports in 3 years</a:t>
            </a:r>
          </a:p>
          <a:p>
            <a:r>
              <a:rPr lang="en-US" sz="3600" smtClean="0">
                <a:solidFill>
                  <a:srgbClr val="FF0000"/>
                </a:solidFill>
              </a:rPr>
              <a:t>Tight statutory deadlines</a:t>
            </a:r>
          </a:p>
          <a:p>
            <a:r>
              <a:rPr lang="en-US" sz="3600" smtClean="0">
                <a:solidFill>
                  <a:srgbClr val="FF0000"/>
                </a:solidFill>
              </a:rPr>
              <a:t>Stakeholder input, transparency are key</a:t>
            </a:r>
          </a:p>
          <a:p>
            <a:r>
              <a:rPr lang="en-US" sz="3600" smtClean="0">
                <a:solidFill>
                  <a:srgbClr val="FF0000"/>
                </a:solidFill>
              </a:rPr>
              <a:t>Changes will take long-term effort</a:t>
            </a:r>
          </a:p>
          <a:p>
            <a:r>
              <a:rPr lang="en-US" sz="3600" smtClean="0">
                <a:solidFill>
                  <a:srgbClr val="FF0000"/>
                </a:solidFill>
              </a:rPr>
              <a:t>Resources</a:t>
            </a:r>
          </a:p>
        </p:txBody>
      </p:sp>
      <p:pic>
        <p:nvPicPr>
          <p:cNvPr id="23556" name="Picture 3" descr="WSC 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0"/>
            <a:ext cx="9636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1524000" y="57912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2011 World Seafood Congress, October 3-5, 2011, Washington, D.C.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200" smtClean="0"/>
              <a:t>For more information</a:t>
            </a:r>
          </a:p>
        </p:txBody>
      </p:sp>
      <p:pic>
        <p:nvPicPr>
          <p:cNvPr id="25604" name="Picture 3" descr="WSC 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0"/>
            <a:ext cx="9636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1524000" y="57912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2011 World Seafood Congress, October 3-5, 2011, Washington, D.C. </a:t>
            </a:r>
          </a:p>
        </p:txBody>
      </p:sp>
      <p:pic>
        <p:nvPicPr>
          <p:cNvPr id="25606" name="Picture 7" descr="Food Bill Aims to Improve Safety - (JPG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219200"/>
            <a:ext cx="33337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4572000" y="1371600"/>
            <a:ext cx="4038600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  <a:hlinkClick r:id="rId4"/>
              </a:rPr>
              <a:t>www.fda.gov</a:t>
            </a:r>
            <a:endParaRPr lang="en-US" sz="2800">
              <a:latin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latin typeface="Calibri" pitchFamily="34" charset="0"/>
              </a:rPr>
              <a:t>FSMA link on home page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latin typeface="Calibri" pitchFamily="34" charset="0"/>
              </a:rPr>
              <a:t>Subscribe to FSMA updates by email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  <a:hlinkClick r:id="rId5"/>
              </a:rPr>
              <a:t>www.foodsafety.gov</a:t>
            </a:r>
            <a:endParaRPr lang="en-US" sz="28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>
                <a:solidFill>
                  <a:srgbClr val="000099"/>
                </a:solidFill>
              </a:rPr>
              <a:t>Food Safety Modernization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429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smtClean="0">
                <a:solidFill>
                  <a:srgbClr val="FF0000"/>
                </a:solidFill>
              </a:rPr>
              <a:t>Signed January 4, 2011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Most significant update to FDA food authorities since 1938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rgbClr val="FF0000"/>
                </a:solidFill>
              </a:rPr>
              <a:t>New, prevention-oriented system</a:t>
            </a:r>
            <a:endParaRPr lang="en-US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Broad prevention mandate and accountability;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New system of import oversight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Built on partnerships</a:t>
            </a:r>
          </a:p>
        </p:txBody>
      </p:sp>
      <p:pic>
        <p:nvPicPr>
          <p:cNvPr id="14339" name="Picture 3" descr="WSC 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0"/>
            <a:ext cx="9636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524000" y="57912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2011 World Seafood Congress, October 3-5, 2011, Washington, D.C.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800" smtClean="0">
                <a:solidFill>
                  <a:srgbClr val="000099"/>
                </a:solidFill>
              </a:rPr>
              <a:t>FSMA Themes</a:t>
            </a:r>
          </a:p>
        </p:txBody>
      </p:sp>
      <p:pic>
        <p:nvPicPr>
          <p:cNvPr id="15364" name="Picture 3" descr="WSC 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0"/>
            <a:ext cx="9636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1524000" y="57912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2011 World Seafood Congress, October 3-5, 2011, Washington, D.C. </a:t>
            </a:r>
          </a:p>
        </p:txBody>
      </p:sp>
      <p:grpSp>
        <p:nvGrpSpPr>
          <p:cNvPr id="15366" name="Group 3"/>
          <p:cNvGrpSpPr>
            <a:grpSpLocks noChangeAspect="1"/>
          </p:cNvGrpSpPr>
          <p:nvPr/>
        </p:nvGrpSpPr>
        <p:grpSpPr bwMode="auto">
          <a:xfrm>
            <a:off x="457200" y="1066800"/>
            <a:ext cx="8229600" cy="4495800"/>
            <a:chOff x="288" y="1017"/>
            <a:chExt cx="5184" cy="2832"/>
          </a:xfrm>
        </p:grpSpPr>
        <p:sp>
          <p:nvSpPr>
            <p:cNvPr id="15367" name="AutoShape 4"/>
            <p:cNvSpPr>
              <a:spLocks noChangeAspect="1" noChangeArrowheads="1" noTextEdit="1"/>
            </p:cNvSpPr>
            <p:nvPr/>
          </p:nvSpPr>
          <p:spPr bwMode="auto">
            <a:xfrm>
              <a:off x="288" y="1017"/>
              <a:ext cx="5184" cy="2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_s80901"/>
            <p:cNvSpPr>
              <a:spLocks noChangeArrowheads="1" noTextEdit="1"/>
            </p:cNvSpPr>
            <p:nvPr/>
          </p:nvSpPr>
          <p:spPr bwMode="auto">
            <a:xfrm>
              <a:off x="2349" y="1498"/>
              <a:ext cx="1062" cy="1062"/>
            </a:xfrm>
            <a:prstGeom prst="ellipse">
              <a:avLst/>
            </a:prstGeom>
            <a:solidFill>
              <a:schemeClr val="accent2">
                <a:alpha val="50195"/>
              </a:schemeClr>
            </a:solidFill>
            <a:ln w="4670">
              <a:solidFill>
                <a:schemeClr val="accent2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5369" name="_s80902"/>
            <p:cNvSpPr>
              <a:spLocks noChangeArrowheads="1"/>
            </p:cNvSpPr>
            <p:nvPr/>
          </p:nvSpPr>
          <p:spPr bwMode="auto">
            <a:xfrm>
              <a:off x="2349" y="1127"/>
              <a:ext cx="106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000" b="1">
                  <a:ea typeface="ＭＳ Ｐゴシック" pitchFamily="34" charset="-128"/>
                </a:rPr>
                <a:t>Prevention</a:t>
              </a:r>
            </a:p>
          </p:txBody>
        </p:sp>
        <p:sp>
          <p:nvSpPr>
            <p:cNvPr id="15370" name="_s80903"/>
            <p:cNvSpPr>
              <a:spLocks noChangeArrowheads="1" noTextEdit="1"/>
            </p:cNvSpPr>
            <p:nvPr/>
          </p:nvSpPr>
          <p:spPr bwMode="auto">
            <a:xfrm>
              <a:off x="2753" y="1902"/>
              <a:ext cx="1062" cy="1062"/>
            </a:xfrm>
            <a:prstGeom prst="ellipse">
              <a:avLst/>
            </a:prstGeom>
            <a:solidFill>
              <a:schemeClr val="hlink">
                <a:alpha val="50195"/>
              </a:schemeClr>
            </a:solidFill>
            <a:ln w="4670">
              <a:solidFill>
                <a:schemeClr val="hlink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5371" name="_s80904"/>
            <p:cNvSpPr>
              <a:spLocks noChangeArrowheads="1"/>
            </p:cNvSpPr>
            <p:nvPr/>
          </p:nvSpPr>
          <p:spPr bwMode="auto">
            <a:xfrm>
              <a:off x="3921" y="2301"/>
              <a:ext cx="106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000" b="1">
                  <a:ea typeface="ＭＳ Ｐゴシック" pitchFamily="34" charset="-128"/>
                </a:rPr>
                <a:t>Inspections, Compliance, </a:t>
              </a:r>
            </a:p>
            <a:p>
              <a:pPr algn="ctr"/>
              <a:r>
                <a:rPr lang="en-US" sz="2000" b="1">
                  <a:ea typeface="ＭＳ Ｐゴシック" pitchFamily="34" charset="-128"/>
                </a:rPr>
                <a:t>and Response</a:t>
              </a:r>
            </a:p>
          </p:txBody>
        </p:sp>
        <p:sp>
          <p:nvSpPr>
            <p:cNvPr id="15372" name="_s80905"/>
            <p:cNvSpPr>
              <a:spLocks noChangeArrowheads="1" noTextEdit="1"/>
            </p:cNvSpPr>
            <p:nvPr/>
          </p:nvSpPr>
          <p:spPr bwMode="auto">
            <a:xfrm>
              <a:off x="2349" y="2306"/>
              <a:ext cx="1062" cy="1062"/>
            </a:xfrm>
            <a:prstGeom prst="ellipse">
              <a:avLst/>
            </a:prstGeom>
            <a:solidFill>
              <a:schemeClr val="folHlink">
                <a:alpha val="50195"/>
              </a:schemeClr>
            </a:solidFill>
            <a:ln w="4670">
              <a:solidFill>
                <a:schemeClr val="folHlink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5373" name="_s80906"/>
            <p:cNvSpPr>
              <a:spLocks noChangeArrowheads="1"/>
            </p:cNvSpPr>
            <p:nvPr/>
          </p:nvSpPr>
          <p:spPr bwMode="auto">
            <a:xfrm>
              <a:off x="2349" y="3474"/>
              <a:ext cx="106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000" b="1">
                  <a:ea typeface="ＭＳ Ｐゴシック" pitchFamily="34" charset="-128"/>
                </a:rPr>
                <a:t>Import Safety</a:t>
              </a:r>
            </a:p>
          </p:txBody>
        </p:sp>
        <p:sp>
          <p:nvSpPr>
            <p:cNvPr id="15374" name="_s80907"/>
            <p:cNvSpPr>
              <a:spLocks noChangeArrowheads="1" noTextEdit="1"/>
            </p:cNvSpPr>
            <p:nvPr/>
          </p:nvSpPr>
          <p:spPr bwMode="auto">
            <a:xfrm>
              <a:off x="1945" y="1902"/>
              <a:ext cx="1062" cy="1062"/>
            </a:xfrm>
            <a:prstGeom prst="ellipse">
              <a:avLst/>
            </a:prstGeom>
            <a:solidFill>
              <a:schemeClr val="bg2">
                <a:alpha val="50195"/>
              </a:schemeClr>
            </a:solidFill>
            <a:ln w="4670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5375" name="_s80908"/>
            <p:cNvSpPr>
              <a:spLocks noChangeArrowheads="1"/>
            </p:cNvSpPr>
            <p:nvPr/>
          </p:nvSpPr>
          <p:spPr bwMode="auto">
            <a:xfrm>
              <a:off x="777" y="2301"/>
              <a:ext cx="106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000" b="1">
                  <a:ea typeface="ＭＳ Ｐゴシック" pitchFamily="34" charset="-128"/>
                </a:rPr>
                <a:t>Enhanced Partnerships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800" smtClean="0">
                <a:solidFill>
                  <a:srgbClr val="000099"/>
                </a:solidFill>
              </a:rPr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3429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smtClean="0">
                <a:solidFill>
                  <a:srgbClr val="FF0000"/>
                </a:solidFill>
              </a:rPr>
              <a:t>New preventive controls provision</a:t>
            </a:r>
            <a:endParaRPr lang="en-US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Seafood HACCP firms expressly exempted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rgbClr val="FF0000"/>
                </a:solidFill>
              </a:rPr>
              <a:t>Produce safety standards</a:t>
            </a:r>
            <a:endParaRPr lang="en-US" smtClean="0"/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rgbClr val="FF0000"/>
                </a:solidFill>
              </a:rPr>
              <a:t>Intentional adulteration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rgbClr val="FF0000"/>
                </a:solidFill>
              </a:rPr>
              <a:t>Sanitary transportation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rgbClr val="FF0000"/>
                </a:solidFill>
              </a:rPr>
              <a:t>Performance standards</a:t>
            </a:r>
            <a:endParaRPr lang="en-US" smtClean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  <p:pic>
        <p:nvPicPr>
          <p:cNvPr id="18436" name="Picture 3" descr="WSC 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0"/>
            <a:ext cx="9636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524000" y="57912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2011 World Seafood Congress, October 3-5, 2011, Washington, D.C.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99"/>
                </a:solidFill>
              </a:rPr>
              <a:t>Inspections, Compliance,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8229600" cy="3429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smtClean="0">
                <a:solidFill>
                  <a:srgbClr val="FF0000"/>
                </a:solidFill>
              </a:rPr>
              <a:t>Mandated inspection frequency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Domestic: frequency based on risk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Foreign: 600/yr doubling each yr/5 yrs (19K)</a:t>
            </a:r>
            <a:endParaRPr lang="en-US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rgbClr val="FF0000"/>
                </a:solidFill>
              </a:rPr>
              <a:t>New tools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Mandatory recall, traceability pilots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Expanded records access, detention authority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Suspension of registration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Accredited laboratory testing</a:t>
            </a:r>
          </a:p>
        </p:txBody>
      </p:sp>
      <p:pic>
        <p:nvPicPr>
          <p:cNvPr id="16388" name="Picture 3" descr="WSC 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0"/>
            <a:ext cx="9636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1524000" y="57912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2011 World Seafood Congress, October 3-5, 2011, Washington, D.C.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200" smtClean="0"/>
              <a:t>Imports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143000"/>
            <a:ext cx="8229600" cy="3429000"/>
          </a:xfrm>
        </p:spPr>
        <p:txBody>
          <a:bodyPr>
            <a:normAutofit/>
          </a:bodyPr>
          <a:lstStyle/>
          <a:p>
            <a:r>
              <a:rPr lang="en-US" sz="3600" smtClean="0">
                <a:solidFill>
                  <a:srgbClr val="FF0000"/>
                </a:solidFill>
              </a:rPr>
              <a:t>Foreign supplier verification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Importer must verify supplier preventive controls 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rgbClr val="FF0000"/>
                </a:solidFill>
              </a:rPr>
              <a:t>Third-party certification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FDA-Recognized accreditation bodies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Accredited “auditors” (certification bodies)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Food safety audits of eligible foreign firms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Certifications of food, facilities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  <p:pic>
        <p:nvPicPr>
          <p:cNvPr id="19460" name="Picture 3" descr="WSC 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0"/>
            <a:ext cx="9636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1524000" y="57912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2011 World Seafood Congress, October 3-5, 2011, Washington, D.C.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200" smtClean="0"/>
              <a:t>Imports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8229600" cy="3429000"/>
          </a:xfrm>
        </p:spPr>
        <p:txBody>
          <a:bodyPr>
            <a:normAutofit/>
          </a:bodyPr>
          <a:lstStyle/>
          <a:p>
            <a:r>
              <a:rPr lang="en-US" sz="3600" smtClean="0">
                <a:solidFill>
                  <a:srgbClr val="FF0000"/>
                </a:solidFill>
              </a:rPr>
              <a:t>Voluntary qualified importer program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In addition to mandatory FSVP requirements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Participants must have foreign facility certification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Expedited review and entry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rgbClr val="FF0000"/>
                </a:solidFill>
              </a:rPr>
              <a:t>Mandatory certification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Risk-related determination: food, area of origin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Certification required for certain imported food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  <p:pic>
        <p:nvPicPr>
          <p:cNvPr id="17412" name="Picture 3" descr="WSC 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0"/>
            <a:ext cx="9636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524000" y="57912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2011 World Seafood Congress, October 3-5, 2011, Washington, D.C.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200" smtClean="0"/>
              <a:t>Imports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8229600" cy="3429000"/>
          </a:xfrm>
        </p:spPr>
        <p:txBody>
          <a:bodyPr>
            <a:normAutofit/>
          </a:bodyPr>
          <a:lstStyle/>
          <a:p>
            <a:r>
              <a:rPr lang="en-US" sz="3600" smtClean="0">
                <a:solidFill>
                  <a:srgbClr val="FF0000"/>
                </a:solidFill>
              </a:rPr>
              <a:t>Capacity building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Plan required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Seeking to leverage efforts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rgbClr val="FF0000"/>
                </a:solidFill>
              </a:rPr>
              <a:t>Comparability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Public hearing in March 2011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Assesses comparability of foreign food regulatory systems</a:t>
            </a:r>
          </a:p>
        </p:txBody>
      </p:sp>
      <p:pic>
        <p:nvPicPr>
          <p:cNvPr id="22532" name="Picture 3" descr="WSC 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0"/>
            <a:ext cx="9636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1524000" y="57912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2011 World Seafood Congress, October 3-5, 2011, Washington, D.C.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4200" smtClean="0"/>
              <a:t>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229600" cy="3429000"/>
          </a:xfrm>
        </p:spPr>
        <p:txBody>
          <a:bodyPr>
            <a:normAutofit/>
          </a:bodyPr>
          <a:lstStyle/>
          <a:p>
            <a:r>
              <a:rPr lang="en-US" sz="3600" smtClean="0">
                <a:solidFill>
                  <a:srgbClr val="FF0000"/>
                </a:solidFill>
              </a:rPr>
              <a:t>Reliance on other regulators’ inspections</a:t>
            </a:r>
          </a:p>
          <a:p>
            <a:r>
              <a:rPr lang="en-US" sz="3600" smtClean="0">
                <a:solidFill>
                  <a:srgbClr val="FF0000"/>
                </a:solidFill>
              </a:rPr>
              <a:t>State/local/foreign capacity building</a:t>
            </a:r>
          </a:p>
          <a:p>
            <a:r>
              <a:rPr lang="en-US" sz="3600" smtClean="0">
                <a:solidFill>
                  <a:srgbClr val="FF0000"/>
                </a:solidFill>
              </a:rPr>
              <a:t>Improved food borne illness surveillance</a:t>
            </a:r>
          </a:p>
          <a:p>
            <a:r>
              <a:rPr lang="en-US" sz="3600" smtClean="0">
                <a:solidFill>
                  <a:srgbClr val="FF0000"/>
                </a:solidFill>
              </a:rPr>
              <a:t>Consortium of laboratory networks</a:t>
            </a:r>
          </a:p>
          <a:p>
            <a:r>
              <a:rPr lang="en-US" sz="3600" smtClean="0">
                <a:solidFill>
                  <a:srgbClr val="FF0000"/>
                </a:solidFill>
              </a:rPr>
              <a:t>National ag and food defense strategy</a:t>
            </a:r>
            <a:endParaRPr lang="en-US" smtClean="0"/>
          </a:p>
        </p:txBody>
      </p:sp>
      <p:pic>
        <p:nvPicPr>
          <p:cNvPr id="20484" name="Picture 3" descr="WSC 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0"/>
            <a:ext cx="9636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1524000" y="5791200"/>
            <a:ext cx="746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2011 World Seafood Congress, October 3-5, 2011, Washington, D.C.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5423</TotalTime>
  <Words>366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Arial</vt:lpstr>
      <vt:lpstr>Wingdings</vt:lpstr>
      <vt:lpstr>ＭＳ Ｐゴシック</vt:lpstr>
      <vt:lpstr>Office Theme</vt:lpstr>
      <vt:lpstr>FDA: Food Safety</vt:lpstr>
      <vt:lpstr>Food Safety Modernization Act</vt:lpstr>
      <vt:lpstr>FSMA Themes</vt:lpstr>
      <vt:lpstr>Prevention</vt:lpstr>
      <vt:lpstr>Inspections, Compliance, Response</vt:lpstr>
      <vt:lpstr>Imports</vt:lpstr>
      <vt:lpstr>Imports</vt:lpstr>
      <vt:lpstr>Imports</vt:lpstr>
      <vt:lpstr>Partnerships</vt:lpstr>
      <vt:lpstr>Slide 10</vt:lpstr>
      <vt:lpstr>FSMA: Challenges and Opportunities</vt:lpstr>
      <vt:lpstr>For 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jdashiell</dc:creator>
  <cp:lastModifiedBy>charlotte.christin</cp:lastModifiedBy>
  <cp:revision>8</cp:revision>
  <dcterms:created xsi:type="dcterms:W3CDTF">2011-09-23T20:38:48Z</dcterms:created>
  <dcterms:modified xsi:type="dcterms:W3CDTF">2011-09-27T22:20:29Z</dcterms:modified>
</cp:coreProperties>
</file>